
<file path=[Content_Types].xml><?xml version="1.0" encoding="utf-8"?>
<Types xmlns="http://schemas.openxmlformats.org/package/2006/content-types">
  <Default Extension="tmp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8" r:id="rId3"/>
    <p:sldId id="269" r:id="rId4"/>
    <p:sldId id="264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7" r:id="rId13"/>
    <p:sldId id="266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A0FB46-865B-4BC0-BFEC-0B0A379EEE6D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991C66-8BED-4346-B7E8-A46AC3FB1C1E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Email performance</a:t>
          </a:r>
          <a:endParaRPr lang="en-US" dirty="0"/>
        </a:p>
      </dgm:t>
    </dgm:pt>
    <dgm:pt modelId="{DF72441C-E496-4A48-95BB-505A63B82581}" type="parTrans" cxnId="{03015346-E73F-46E7-BF1F-221327FAC692}">
      <dgm:prSet/>
      <dgm:spPr/>
      <dgm:t>
        <a:bodyPr/>
        <a:lstStyle/>
        <a:p>
          <a:endParaRPr lang="en-US"/>
        </a:p>
      </dgm:t>
    </dgm:pt>
    <dgm:pt modelId="{5E3F92BA-06B2-4A4F-9D3C-7035874692A1}" type="sibTrans" cxnId="{03015346-E73F-46E7-BF1F-221327FAC692}">
      <dgm:prSet/>
      <dgm:spPr/>
      <dgm:t>
        <a:bodyPr/>
        <a:lstStyle/>
        <a:p>
          <a:endParaRPr lang="en-US"/>
        </a:p>
      </dgm:t>
    </dgm:pt>
    <dgm:pt modelId="{1A5DA626-828A-4A4B-9EB4-F7A6EB36C60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/>
            <a:t>Optimal Acquisition Email Metrics</a:t>
          </a:r>
          <a:endParaRPr lang="en-US" dirty="0"/>
        </a:p>
      </dgm:t>
    </dgm:pt>
    <dgm:pt modelId="{917903E5-6A74-49D9-8343-C42BC6F31693}" type="parTrans" cxnId="{DD4F623A-9261-4F14-859D-E1F3B45E6BBE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27646C3E-27D6-46F6-B372-A1EDE9290683}" type="sibTrans" cxnId="{DD4F623A-9261-4F14-859D-E1F3B45E6BBE}">
      <dgm:prSet/>
      <dgm:spPr/>
      <dgm:t>
        <a:bodyPr/>
        <a:lstStyle/>
        <a:p>
          <a:endParaRPr lang="en-US"/>
        </a:p>
      </dgm:t>
    </dgm:pt>
    <dgm:pt modelId="{77B86611-A37F-4557-8D88-1EBBF6027148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/>
            <a:t>Optimal Outcomes Email Metrics</a:t>
          </a:r>
          <a:endParaRPr lang="en-US" dirty="0"/>
        </a:p>
      </dgm:t>
    </dgm:pt>
    <dgm:pt modelId="{AB6415C9-076E-4C3B-B666-4CFA53571F1F}" type="parTrans" cxnId="{C503124B-3FA2-4715-9821-7428A0206C39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B6675A3F-0117-499E-9EE3-588E3FD9D0DE}" type="sibTrans" cxnId="{C503124B-3FA2-4715-9821-7428A0206C39}">
      <dgm:prSet/>
      <dgm:spPr/>
      <dgm:t>
        <a:bodyPr/>
        <a:lstStyle/>
        <a:p>
          <a:endParaRPr lang="en-US"/>
        </a:p>
      </dgm:t>
    </dgm:pt>
    <dgm:pt modelId="{25E8299A-AA29-4C18-B972-2501D0EBC528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/>
            <a:t>Optimal (Website) Behavior Email Metric</a:t>
          </a:r>
          <a:br>
            <a:rPr lang="en-US" b="1" dirty="0" smtClean="0"/>
          </a:br>
          <a:endParaRPr lang="en-US" dirty="0"/>
        </a:p>
      </dgm:t>
    </dgm:pt>
    <dgm:pt modelId="{84E58BE1-705D-41B2-A7F2-3FA5A3C8BF40}" type="parTrans" cxnId="{45DEE0B4-9001-44D3-B9A4-A7A7DA4328F3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E5499841-38BA-4B7D-B7FD-E414AD3507E4}" type="sibTrans" cxnId="{45DEE0B4-9001-44D3-B9A4-A7A7DA4328F3}">
      <dgm:prSet/>
      <dgm:spPr/>
      <dgm:t>
        <a:bodyPr/>
        <a:lstStyle/>
        <a:p>
          <a:endParaRPr lang="en-US"/>
        </a:p>
      </dgm:t>
    </dgm:pt>
    <dgm:pt modelId="{D9C2BF78-917B-4CF0-BE31-B9F51B1885AA}">
      <dgm:prSet phldrT="[Text]"/>
      <dgm:spPr/>
      <dgm:t>
        <a:bodyPr/>
        <a:lstStyle/>
        <a:p>
          <a:endParaRPr lang="en-US" dirty="0"/>
        </a:p>
      </dgm:t>
    </dgm:pt>
    <dgm:pt modelId="{1D5C4621-F828-4827-9061-52344B2FA0B2}" type="parTrans" cxnId="{D0A99817-1693-40EE-801E-E1ABBF8DD3E8}">
      <dgm:prSet/>
      <dgm:spPr/>
      <dgm:t>
        <a:bodyPr/>
        <a:lstStyle/>
        <a:p>
          <a:endParaRPr lang="en-US"/>
        </a:p>
      </dgm:t>
    </dgm:pt>
    <dgm:pt modelId="{45EB3E20-6846-4501-BB97-E64D3AC7FA78}" type="sibTrans" cxnId="{D0A99817-1693-40EE-801E-E1ABBF8DD3E8}">
      <dgm:prSet/>
      <dgm:spPr/>
      <dgm:t>
        <a:bodyPr/>
        <a:lstStyle/>
        <a:p>
          <a:endParaRPr lang="en-US"/>
        </a:p>
      </dgm:t>
    </dgm:pt>
    <dgm:pt modelId="{BD615113-5066-440F-BC38-4ADBAF3C9046}" type="pres">
      <dgm:prSet presAssocID="{2FA0FB46-865B-4BC0-BFEC-0B0A379EEE6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38585B6-FD09-4B38-B49B-592689200828}" type="pres">
      <dgm:prSet presAssocID="{2C991C66-8BED-4346-B7E8-A46AC3FB1C1E}" presName="centerShape" presStyleLbl="node0" presStyleIdx="0" presStyleCnt="1" custLinFactNeighborX="9" custLinFactNeighborY="-350"/>
      <dgm:spPr/>
      <dgm:t>
        <a:bodyPr/>
        <a:lstStyle/>
        <a:p>
          <a:endParaRPr lang="en-US"/>
        </a:p>
      </dgm:t>
    </dgm:pt>
    <dgm:pt modelId="{18FE51BC-30CF-4D44-9381-F8DDD99A8745}" type="pres">
      <dgm:prSet presAssocID="{917903E5-6A74-49D9-8343-C42BC6F31693}" presName="parTrans" presStyleLbl="sibTrans2D1" presStyleIdx="0" presStyleCnt="3"/>
      <dgm:spPr/>
    </dgm:pt>
    <dgm:pt modelId="{02CD33DC-FD51-427A-8357-E626BB38FBE3}" type="pres">
      <dgm:prSet presAssocID="{917903E5-6A74-49D9-8343-C42BC6F31693}" presName="connectorText" presStyleLbl="sibTrans2D1" presStyleIdx="0" presStyleCnt="3"/>
      <dgm:spPr/>
    </dgm:pt>
    <dgm:pt modelId="{E215A92B-ABC3-4E15-AC31-4988B86295EF}" type="pres">
      <dgm:prSet presAssocID="{1A5DA626-828A-4A4B-9EB4-F7A6EB36C60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A84262-010E-4DE7-8E7C-2A23E7C8E1E2}" type="pres">
      <dgm:prSet presAssocID="{AB6415C9-076E-4C3B-B666-4CFA53571F1F}" presName="parTrans" presStyleLbl="sibTrans2D1" presStyleIdx="1" presStyleCnt="3"/>
      <dgm:spPr/>
    </dgm:pt>
    <dgm:pt modelId="{99C6AE2B-FBC2-43ED-BC5F-2BD652DDB2F3}" type="pres">
      <dgm:prSet presAssocID="{AB6415C9-076E-4C3B-B666-4CFA53571F1F}" presName="connectorText" presStyleLbl="sibTrans2D1" presStyleIdx="1" presStyleCnt="3"/>
      <dgm:spPr/>
    </dgm:pt>
    <dgm:pt modelId="{3D664F8B-1663-4EEE-A8E1-D464A7F0AD85}" type="pres">
      <dgm:prSet presAssocID="{77B86611-A37F-4557-8D88-1EBBF602714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40048E-00E0-4A38-BA76-FE93CB11C93A}" type="pres">
      <dgm:prSet presAssocID="{84E58BE1-705D-41B2-A7F2-3FA5A3C8BF40}" presName="parTrans" presStyleLbl="sibTrans2D1" presStyleIdx="2" presStyleCnt="3"/>
      <dgm:spPr/>
    </dgm:pt>
    <dgm:pt modelId="{73EAB50A-9B9D-410C-ADAA-2AD7BC3EFCA8}" type="pres">
      <dgm:prSet presAssocID="{84E58BE1-705D-41B2-A7F2-3FA5A3C8BF40}" presName="connectorText" presStyleLbl="sibTrans2D1" presStyleIdx="2" presStyleCnt="3"/>
      <dgm:spPr/>
    </dgm:pt>
    <dgm:pt modelId="{42E925B2-63E4-40C9-9051-6E78F95406B1}" type="pres">
      <dgm:prSet presAssocID="{25E8299A-AA29-4C18-B972-2501D0EBC52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468374-5926-463B-8605-1D0DE7A87505}" type="presOf" srcId="{1A5DA626-828A-4A4B-9EB4-F7A6EB36C606}" destId="{E215A92B-ABC3-4E15-AC31-4988B86295EF}" srcOrd="0" destOrd="0" presId="urn:microsoft.com/office/officeart/2005/8/layout/radial5"/>
    <dgm:cxn modelId="{05FB941A-CFDF-4371-B743-FF154B26FEE9}" type="presOf" srcId="{25E8299A-AA29-4C18-B972-2501D0EBC528}" destId="{42E925B2-63E4-40C9-9051-6E78F95406B1}" srcOrd="0" destOrd="0" presId="urn:microsoft.com/office/officeart/2005/8/layout/radial5"/>
    <dgm:cxn modelId="{813D63DE-2ADE-45D2-B251-0B91C6D6D177}" type="presOf" srcId="{2C991C66-8BED-4346-B7E8-A46AC3FB1C1E}" destId="{B38585B6-FD09-4B38-B49B-592689200828}" srcOrd="0" destOrd="0" presId="urn:microsoft.com/office/officeart/2005/8/layout/radial5"/>
    <dgm:cxn modelId="{5F19B3A7-7B17-4FA7-A482-24AB8D61CBE3}" type="presOf" srcId="{84E58BE1-705D-41B2-A7F2-3FA5A3C8BF40}" destId="{73EAB50A-9B9D-410C-ADAA-2AD7BC3EFCA8}" srcOrd="1" destOrd="0" presId="urn:microsoft.com/office/officeart/2005/8/layout/radial5"/>
    <dgm:cxn modelId="{C503124B-3FA2-4715-9821-7428A0206C39}" srcId="{2C991C66-8BED-4346-B7E8-A46AC3FB1C1E}" destId="{77B86611-A37F-4557-8D88-1EBBF6027148}" srcOrd="1" destOrd="0" parTransId="{AB6415C9-076E-4C3B-B666-4CFA53571F1F}" sibTransId="{B6675A3F-0117-499E-9EE3-588E3FD9D0DE}"/>
    <dgm:cxn modelId="{09F05F15-8272-414D-B014-9623183EF3DE}" type="presOf" srcId="{917903E5-6A74-49D9-8343-C42BC6F31693}" destId="{02CD33DC-FD51-427A-8357-E626BB38FBE3}" srcOrd="1" destOrd="0" presId="urn:microsoft.com/office/officeart/2005/8/layout/radial5"/>
    <dgm:cxn modelId="{BA39FF9C-9921-40F4-97BE-7B0CBA428A3F}" type="presOf" srcId="{84E58BE1-705D-41B2-A7F2-3FA5A3C8BF40}" destId="{3340048E-00E0-4A38-BA76-FE93CB11C93A}" srcOrd="0" destOrd="0" presId="urn:microsoft.com/office/officeart/2005/8/layout/radial5"/>
    <dgm:cxn modelId="{DD4F623A-9261-4F14-859D-E1F3B45E6BBE}" srcId="{2C991C66-8BED-4346-B7E8-A46AC3FB1C1E}" destId="{1A5DA626-828A-4A4B-9EB4-F7A6EB36C606}" srcOrd="0" destOrd="0" parTransId="{917903E5-6A74-49D9-8343-C42BC6F31693}" sibTransId="{27646C3E-27D6-46F6-B372-A1EDE9290683}"/>
    <dgm:cxn modelId="{E4556278-6124-4D04-8523-631AA431E379}" type="presOf" srcId="{AB6415C9-076E-4C3B-B666-4CFA53571F1F}" destId="{D5A84262-010E-4DE7-8E7C-2A23E7C8E1E2}" srcOrd="0" destOrd="0" presId="urn:microsoft.com/office/officeart/2005/8/layout/radial5"/>
    <dgm:cxn modelId="{5A06F06A-FDF2-443F-B43B-F4CE0716A0F8}" type="presOf" srcId="{917903E5-6A74-49D9-8343-C42BC6F31693}" destId="{18FE51BC-30CF-4D44-9381-F8DDD99A8745}" srcOrd="0" destOrd="0" presId="urn:microsoft.com/office/officeart/2005/8/layout/radial5"/>
    <dgm:cxn modelId="{03015346-E73F-46E7-BF1F-221327FAC692}" srcId="{2FA0FB46-865B-4BC0-BFEC-0B0A379EEE6D}" destId="{2C991C66-8BED-4346-B7E8-A46AC3FB1C1E}" srcOrd="0" destOrd="0" parTransId="{DF72441C-E496-4A48-95BB-505A63B82581}" sibTransId="{5E3F92BA-06B2-4A4F-9D3C-7035874692A1}"/>
    <dgm:cxn modelId="{30F40F7E-C000-4DA8-B3D0-882FD68C968D}" type="presOf" srcId="{77B86611-A37F-4557-8D88-1EBBF6027148}" destId="{3D664F8B-1663-4EEE-A8E1-D464A7F0AD85}" srcOrd="0" destOrd="0" presId="urn:microsoft.com/office/officeart/2005/8/layout/radial5"/>
    <dgm:cxn modelId="{45DEE0B4-9001-44D3-B9A4-A7A7DA4328F3}" srcId="{2C991C66-8BED-4346-B7E8-A46AC3FB1C1E}" destId="{25E8299A-AA29-4C18-B972-2501D0EBC528}" srcOrd="2" destOrd="0" parTransId="{84E58BE1-705D-41B2-A7F2-3FA5A3C8BF40}" sibTransId="{E5499841-38BA-4B7D-B7FD-E414AD3507E4}"/>
    <dgm:cxn modelId="{B26E7A52-D387-48A1-A69F-9DF4DC6B6E47}" type="presOf" srcId="{AB6415C9-076E-4C3B-B666-4CFA53571F1F}" destId="{99C6AE2B-FBC2-43ED-BC5F-2BD652DDB2F3}" srcOrd="1" destOrd="0" presId="urn:microsoft.com/office/officeart/2005/8/layout/radial5"/>
    <dgm:cxn modelId="{D93B4717-6EF3-413E-AE40-3164D95D39FC}" type="presOf" srcId="{2FA0FB46-865B-4BC0-BFEC-0B0A379EEE6D}" destId="{BD615113-5066-440F-BC38-4ADBAF3C9046}" srcOrd="0" destOrd="0" presId="urn:microsoft.com/office/officeart/2005/8/layout/radial5"/>
    <dgm:cxn modelId="{D0A99817-1693-40EE-801E-E1ABBF8DD3E8}" srcId="{2FA0FB46-865B-4BC0-BFEC-0B0A379EEE6D}" destId="{D9C2BF78-917B-4CF0-BE31-B9F51B1885AA}" srcOrd="1" destOrd="0" parTransId="{1D5C4621-F828-4827-9061-52344B2FA0B2}" sibTransId="{45EB3E20-6846-4501-BB97-E64D3AC7FA78}"/>
    <dgm:cxn modelId="{A224428C-54EE-481D-B02D-875CE919D916}" type="presParOf" srcId="{BD615113-5066-440F-BC38-4ADBAF3C9046}" destId="{B38585B6-FD09-4B38-B49B-592689200828}" srcOrd="0" destOrd="0" presId="urn:microsoft.com/office/officeart/2005/8/layout/radial5"/>
    <dgm:cxn modelId="{A50A971E-A569-4D8C-A2D9-F831CEA13D66}" type="presParOf" srcId="{BD615113-5066-440F-BC38-4ADBAF3C9046}" destId="{18FE51BC-30CF-4D44-9381-F8DDD99A8745}" srcOrd="1" destOrd="0" presId="urn:microsoft.com/office/officeart/2005/8/layout/radial5"/>
    <dgm:cxn modelId="{5D06DD04-7276-4768-9324-726EC65258FA}" type="presParOf" srcId="{18FE51BC-30CF-4D44-9381-F8DDD99A8745}" destId="{02CD33DC-FD51-427A-8357-E626BB38FBE3}" srcOrd="0" destOrd="0" presId="urn:microsoft.com/office/officeart/2005/8/layout/radial5"/>
    <dgm:cxn modelId="{602960CE-34FC-4669-8212-73E5A940632F}" type="presParOf" srcId="{BD615113-5066-440F-BC38-4ADBAF3C9046}" destId="{E215A92B-ABC3-4E15-AC31-4988B86295EF}" srcOrd="2" destOrd="0" presId="urn:microsoft.com/office/officeart/2005/8/layout/radial5"/>
    <dgm:cxn modelId="{0F5E4BE3-5CA6-451D-88BA-B0946C76F1D3}" type="presParOf" srcId="{BD615113-5066-440F-BC38-4ADBAF3C9046}" destId="{D5A84262-010E-4DE7-8E7C-2A23E7C8E1E2}" srcOrd="3" destOrd="0" presId="urn:microsoft.com/office/officeart/2005/8/layout/radial5"/>
    <dgm:cxn modelId="{B81EA60A-AC8C-43E2-952F-6070C02C553D}" type="presParOf" srcId="{D5A84262-010E-4DE7-8E7C-2A23E7C8E1E2}" destId="{99C6AE2B-FBC2-43ED-BC5F-2BD652DDB2F3}" srcOrd="0" destOrd="0" presId="urn:microsoft.com/office/officeart/2005/8/layout/radial5"/>
    <dgm:cxn modelId="{8240795F-8713-4BB1-A578-D9E821E14E7E}" type="presParOf" srcId="{BD615113-5066-440F-BC38-4ADBAF3C9046}" destId="{3D664F8B-1663-4EEE-A8E1-D464A7F0AD85}" srcOrd="4" destOrd="0" presId="urn:microsoft.com/office/officeart/2005/8/layout/radial5"/>
    <dgm:cxn modelId="{B66CDB75-99ED-431E-B997-A84E6081C601}" type="presParOf" srcId="{BD615113-5066-440F-BC38-4ADBAF3C9046}" destId="{3340048E-00E0-4A38-BA76-FE93CB11C93A}" srcOrd="5" destOrd="0" presId="urn:microsoft.com/office/officeart/2005/8/layout/radial5"/>
    <dgm:cxn modelId="{09968E22-EC30-4A6E-9B85-66B291241C79}" type="presParOf" srcId="{3340048E-00E0-4A38-BA76-FE93CB11C93A}" destId="{73EAB50A-9B9D-410C-ADAA-2AD7BC3EFCA8}" srcOrd="0" destOrd="0" presId="urn:microsoft.com/office/officeart/2005/8/layout/radial5"/>
    <dgm:cxn modelId="{71AD80F4-8641-492E-8E31-E969E865CC54}" type="presParOf" srcId="{BD615113-5066-440F-BC38-4ADBAF3C9046}" destId="{42E925B2-63E4-40C9-9051-6E78F95406B1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8585B6-FD09-4B38-B49B-592689200828}">
      <dsp:nvSpPr>
        <dsp:cNvPr id="0" name=""/>
        <dsp:cNvSpPr/>
      </dsp:nvSpPr>
      <dsp:spPr>
        <a:xfrm>
          <a:off x="4381231" y="1804227"/>
          <a:ext cx="1296590" cy="1296590"/>
        </a:xfrm>
        <a:prstGeom prst="ellipse">
          <a:avLst/>
        </a:prstGeom>
        <a:solidFill>
          <a:schemeClr val="accent5"/>
        </a:solidFill>
        <a:ln w="15875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Email performance</a:t>
          </a:r>
          <a:endParaRPr lang="en-US" sz="1300" kern="1200" dirty="0"/>
        </a:p>
      </dsp:txBody>
      <dsp:txXfrm>
        <a:off x="4571112" y="1994108"/>
        <a:ext cx="916828" cy="916828"/>
      </dsp:txXfrm>
    </dsp:sp>
    <dsp:sp modelId="{18FE51BC-30CF-4D44-9381-F8DDD99A8745}">
      <dsp:nvSpPr>
        <dsp:cNvPr id="0" name=""/>
        <dsp:cNvSpPr/>
      </dsp:nvSpPr>
      <dsp:spPr>
        <a:xfrm rot="16199377">
          <a:off x="4895228" y="1338311"/>
          <a:ext cx="268273" cy="4408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15875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935476" y="1466720"/>
        <a:ext cx="187791" cy="264504"/>
      </dsp:txXfrm>
    </dsp:sp>
    <dsp:sp modelId="{E215A92B-ABC3-4E15-AC31-4988B86295EF}">
      <dsp:nvSpPr>
        <dsp:cNvPr id="0" name=""/>
        <dsp:cNvSpPr/>
      </dsp:nvSpPr>
      <dsp:spPr>
        <a:xfrm>
          <a:off x="4380904" y="1460"/>
          <a:ext cx="1296590" cy="1296590"/>
        </a:xfrm>
        <a:prstGeom prst="ellipse">
          <a:avLst/>
        </a:prstGeom>
        <a:solidFill>
          <a:schemeClr val="accent5"/>
        </a:solidFill>
        <a:ln w="25400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Optimal Acquisition Email Metrics</a:t>
          </a:r>
          <a:endParaRPr lang="en-US" sz="1200" kern="1200" dirty="0"/>
        </a:p>
      </dsp:txBody>
      <dsp:txXfrm>
        <a:off x="4570785" y="191341"/>
        <a:ext cx="916828" cy="916828"/>
      </dsp:txXfrm>
    </dsp:sp>
    <dsp:sp modelId="{D5A84262-010E-4DE7-8E7C-2A23E7C8E1E2}">
      <dsp:nvSpPr>
        <dsp:cNvPr id="0" name=""/>
        <dsp:cNvSpPr/>
      </dsp:nvSpPr>
      <dsp:spPr>
        <a:xfrm rot="1821079">
          <a:off x="5669569" y="2688346"/>
          <a:ext cx="278244" cy="4408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15875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675289" y="2755425"/>
        <a:ext cx="194771" cy="264504"/>
      </dsp:txXfrm>
    </dsp:sp>
    <dsp:sp modelId="{3D664F8B-1663-4EEE-A8E1-D464A7F0AD85}">
      <dsp:nvSpPr>
        <dsp:cNvPr id="0" name=""/>
        <dsp:cNvSpPr/>
      </dsp:nvSpPr>
      <dsp:spPr>
        <a:xfrm>
          <a:off x="5953152" y="2724673"/>
          <a:ext cx="1296590" cy="1296590"/>
        </a:xfrm>
        <a:prstGeom prst="ellipse">
          <a:avLst/>
        </a:prstGeom>
        <a:solidFill>
          <a:schemeClr val="accent5"/>
        </a:solidFill>
        <a:ln w="15875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Optimal Outcomes Email Metrics</a:t>
          </a:r>
          <a:endParaRPr lang="en-US" sz="1200" kern="1200" dirty="0"/>
        </a:p>
      </dsp:txBody>
      <dsp:txXfrm>
        <a:off x="6143033" y="2914554"/>
        <a:ext cx="916828" cy="916828"/>
      </dsp:txXfrm>
    </dsp:sp>
    <dsp:sp modelId="{3340048E-00E0-4A38-BA76-FE93CB11C93A}">
      <dsp:nvSpPr>
        <dsp:cNvPr id="0" name=""/>
        <dsp:cNvSpPr/>
      </dsp:nvSpPr>
      <dsp:spPr>
        <a:xfrm rot="8979544">
          <a:off x="4110771" y="2688343"/>
          <a:ext cx="278543" cy="4408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15875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188611" y="2755405"/>
        <a:ext cx="194980" cy="264504"/>
      </dsp:txXfrm>
    </dsp:sp>
    <dsp:sp modelId="{42E925B2-63E4-40C9-9051-6E78F95406B1}">
      <dsp:nvSpPr>
        <dsp:cNvPr id="0" name=""/>
        <dsp:cNvSpPr/>
      </dsp:nvSpPr>
      <dsp:spPr>
        <a:xfrm>
          <a:off x="2808657" y="2724673"/>
          <a:ext cx="1296590" cy="1296590"/>
        </a:xfrm>
        <a:prstGeom prst="ellipse">
          <a:avLst/>
        </a:prstGeom>
        <a:solidFill>
          <a:schemeClr val="accent5"/>
        </a:solidFill>
        <a:ln w="15875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Optimal (Website) Behavior Email Metric</a:t>
          </a:r>
          <a:br>
            <a:rPr lang="en-US" sz="1200" b="1" kern="1200" dirty="0" smtClean="0"/>
          </a:br>
          <a:endParaRPr lang="en-US" sz="1200" kern="1200" dirty="0"/>
        </a:p>
      </dsp:txBody>
      <dsp:txXfrm>
        <a:off x="2998538" y="2914554"/>
        <a:ext cx="916828" cy="916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7409-6F19-47FA-B58F-266CDAC33767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A7B45-6291-4F0E-81E3-05D540DE3CC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91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7409-6F19-47FA-B58F-266CDAC33767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A7B45-6291-4F0E-81E3-05D540DE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8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7409-6F19-47FA-B58F-266CDAC33767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A7B45-6291-4F0E-81E3-05D540DE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7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7409-6F19-47FA-B58F-266CDAC33767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A7B45-6291-4F0E-81E3-05D540DE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38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7409-6F19-47FA-B58F-266CDAC33767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A7B45-6291-4F0E-81E3-05D540DE3CC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683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7409-6F19-47FA-B58F-266CDAC33767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A7B45-6291-4F0E-81E3-05D540DE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4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7409-6F19-47FA-B58F-266CDAC33767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A7B45-6291-4F0E-81E3-05D540DE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7409-6F19-47FA-B58F-266CDAC33767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A7B45-6291-4F0E-81E3-05D540DE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94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7409-6F19-47FA-B58F-266CDAC33767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A7B45-6291-4F0E-81E3-05D540DE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88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1AE7409-6F19-47FA-B58F-266CDAC33767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3A7B45-6291-4F0E-81E3-05D540DE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76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7409-6F19-47FA-B58F-266CDAC33767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A7B45-6291-4F0E-81E3-05D540DE3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2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1AE7409-6F19-47FA-B58F-266CDAC33767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A3A7B45-6291-4F0E-81E3-05D540DE3CC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22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8.tmp"/><Relationship Id="rId4" Type="http://schemas.openxmlformats.org/officeDocument/2006/relationships/image" Target="../media/image17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Email performance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430221"/>
            <a:ext cx="10058400" cy="433879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70800" y="5981700"/>
            <a:ext cx="452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Demetra Zoulfou </a:t>
            </a:r>
            <a:r>
              <a:rPr lang="en-US" dirty="0"/>
              <a:t>,</a:t>
            </a:r>
            <a:r>
              <a:rPr lang="en-US" dirty="0" err="1" smtClean="0"/>
              <a:t>MsC</a:t>
            </a:r>
            <a:r>
              <a:rPr lang="en-US" dirty="0" smtClean="0"/>
              <a:t> Applied </a:t>
            </a:r>
            <a:r>
              <a:rPr lang="en-US" dirty="0" err="1" smtClean="0"/>
              <a:t>Geoinformatics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34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545" y="1858963"/>
            <a:ext cx="8383869" cy="4022725"/>
          </a:xfr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130021"/>
              </p:ext>
            </p:extLst>
          </p:nvPr>
        </p:nvGraphicFramePr>
        <p:xfrm>
          <a:off x="10318414" y="5391150"/>
          <a:ext cx="70643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Packager Shell Object" showAsIcon="1" r:id="rId4" imgW="707040" imgH="491040" progId="Package">
                  <p:embed/>
                </p:oleObj>
              </mc:Choice>
              <mc:Fallback>
                <p:oleObj name="Packager Shell Object" showAsIcon="1" r:id="rId4" imgW="70704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18414" y="5391150"/>
                        <a:ext cx="706438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Random Forests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Can </a:t>
            </a:r>
            <a:r>
              <a:rPr lang="en-US" sz="2400" dirty="0"/>
              <a:t>we predict </a:t>
            </a:r>
            <a:r>
              <a:rPr lang="en-US" sz="2400" dirty="0" smtClean="0"/>
              <a:t>the status of a user from email </a:t>
            </a:r>
            <a:r>
              <a:rPr lang="en-US" sz="2400" dirty="0" err="1" smtClean="0"/>
              <a:t>avtivity</a:t>
            </a:r>
            <a:r>
              <a:rPr lang="en-US" sz="2400" dirty="0" smtClean="0"/>
              <a:t>?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210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Principal </a:t>
            </a:r>
            <a:r>
              <a:rPr lang="en-US" sz="4000" dirty="0"/>
              <a:t>Component Analysis (PCA)</a:t>
            </a:r>
            <a:br>
              <a:rPr lang="en-US" sz="4000" dirty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700" dirty="0" smtClean="0"/>
              <a:t>Can </a:t>
            </a:r>
            <a:r>
              <a:rPr lang="en-US" sz="2700" dirty="0"/>
              <a:t>we cluster users based on </a:t>
            </a:r>
            <a:r>
              <a:rPr lang="en-US" sz="2700" dirty="0" smtClean="0"/>
              <a:t>their activity ?</a:t>
            </a:r>
            <a:r>
              <a:rPr lang="en-US" sz="2700" dirty="0"/>
              <a:t/>
            </a:r>
            <a:br>
              <a:rPr lang="en-US" sz="2700" dirty="0"/>
            </a:br>
            <a:endParaRPr lang="en-US" sz="27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762443"/>
              </p:ext>
            </p:extLst>
          </p:nvPr>
        </p:nvGraphicFramePr>
        <p:xfrm>
          <a:off x="10228560" y="5543550"/>
          <a:ext cx="70643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Packager Shell Object" showAsIcon="1" r:id="rId3" imgW="707040" imgH="491040" progId="Package">
                  <p:embed/>
                </p:oleObj>
              </mc:Choice>
              <mc:Fallback>
                <p:oleObj name="Packager Shell Object" showAsIcon="1" r:id="rId3" imgW="70704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28560" y="5543550"/>
                        <a:ext cx="706438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55" y="1846263"/>
            <a:ext cx="8313216" cy="4022725"/>
          </a:xfrm>
        </p:spPr>
      </p:pic>
    </p:spTree>
    <p:extLst>
      <p:ext uri="{BB962C8B-B14F-4D97-AF65-F5344CB8AC3E}">
        <p14:creationId xmlns:p14="http://schemas.microsoft.com/office/powerpoint/2010/main" val="130021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Optimal Outcomes Email </a:t>
            </a:r>
            <a:r>
              <a:rPr lang="en-US" sz="3600" b="1" dirty="0" smtClean="0"/>
              <a:t>Metrics?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Micro Conversion Rate 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Average Economic Value per Email </a:t>
            </a:r>
            <a:r>
              <a:rPr lang="en-US" b="1" dirty="0" smtClean="0"/>
              <a:t>Sent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Profitability</a:t>
            </a:r>
            <a:endParaRPr lang="en-US" b="1" dirty="0" smtClean="0"/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Achievable</a:t>
            </a:r>
            <a:r>
              <a:rPr lang="en-US" dirty="0" smtClean="0"/>
              <a:t> when we’ll be able to know the content of each email campaign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61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Run </a:t>
            </a:r>
            <a:r>
              <a:rPr lang="en-US" dirty="0"/>
              <a:t>model on more test sets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Train model on more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Try reducing number of parameters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Examine </a:t>
            </a:r>
            <a:r>
              <a:rPr lang="en-US" dirty="0"/>
              <a:t>large error outliers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Compare with simple </a:t>
            </a:r>
            <a:r>
              <a:rPr lang="en-US" dirty="0" smtClean="0"/>
              <a:t>models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Run </a:t>
            </a:r>
            <a:r>
              <a:rPr lang="en-US" dirty="0"/>
              <a:t>email campaign with control and model results for final judgement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33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79800" y="2844800"/>
            <a:ext cx="509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Thank you!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2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Email campaigns analysis &amp; metrics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6556222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725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139" y="96103"/>
            <a:ext cx="10058400" cy="1450757"/>
          </a:xfrm>
        </p:spPr>
        <p:txBody>
          <a:bodyPr>
            <a:normAutofit/>
          </a:bodyPr>
          <a:lstStyle/>
          <a:p>
            <a:r>
              <a:rPr lang="en-US" sz="3200" dirty="0"/>
              <a:t>Looks like customers prefer to open </a:t>
            </a:r>
            <a:r>
              <a:rPr lang="en-US" sz="3200" dirty="0" smtClean="0"/>
              <a:t>or click emails on specific days…</a:t>
            </a:r>
            <a:endParaRPr lang="en-US" sz="3200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71664"/>
            <a:ext cx="4936970" cy="2368562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1" y="1871665"/>
            <a:ext cx="4940038" cy="2368562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1" y="4374533"/>
            <a:ext cx="4940038" cy="1952994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368341"/>
            <a:ext cx="4936970" cy="19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Optimal Acquisition Email </a:t>
            </a:r>
            <a:r>
              <a:rPr lang="en-US" b="1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Open rate</a:t>
            </a:r>
          </a:p>
          <a:p>
            <a:pPr marL="0" indent="0">
              <a:buNone/>
            </a:pPr>
            <a:r>
              <a:rPr lang="en-US" dirty="0" smtClean="0"/>
              <a:t>For understanding </a:t>
            </a:r>
            <a:r>
              <a:rPr lang="en-US" dirty="0"/>
              <a:t>how effective </a:t>
            </a:r>
            <a:r>
              <a:rPr lang="en-US" dirty="0"/>
              <a:t>subject line </a:t>
            </a:r>
            <a:r>
              <a:rPr lang="en-US" dirty="0" smtClean="0"/>
              <a:t>in </a:t>
            </a:r>
            <a:r>
              <a:rPr lang="en-US" dirty="0"/>
              <a:t>your email campaign </a:t>
            </a:r>
            <a:r>
              <a:rPr lang="en-US" dirty="0" smtClean="0"/>
              <a:t>is!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Click-to-deliver rate or </a:t>
            </a:r>
            <a:r>
              <a:rPr lang="en-US" b="1" dirty="0" err="1" smtClean="0"/>
              <a:t>Clickthrough</a:t>
            </a:r>
            <a:r>
              <a:rPr lang="en-US" b="1" dirty="0" smtClean="0"/>
              <a:t> rate </a:t>
            </a:r>
            <a:r>
              <a:rPr lang="en-US" b="1" dirty="0"/>
              <a:t>(CTDR</a:t>
            </a:r>
            <a:r>
              <a:rPr lang="en-US" b="1" dirty="0" smtClean="0"/>
              <a:t>)</a:t>
            </a:r>
          </a:p>
          <a:p>
            <a:pPr marL="0" indent="0">
              <a:buNone/>
            </a:pPr>
            <a:r>
              <a:rPr lang="en-US" dirty="0"/>
              <a:t>You can learn whether text messages or messages with images get a higher CTDR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Subscriber retention </a:t>
            </a:r>
            <a:r>
              <a:rPr lang="en-US" b="1" dirty="0" smtClean="0"/>
              <a:t>rate</a:t>
            </a:r>
          </a:p>
          <a:p>
            <a:pPr marL="0" indent="0">
              <a:buNone/>
            </a:pPr>
            <a:r>
              <a:rPr lang="en-US" dirty="0"/>
              <a:t>measuring both the technical effectiveness of your email campaigns over time (reducing bounce backs) and the relevance of your messages and the targeting of the same (reducing unsubscribes)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96899"/>
            <a:ext cx="10058400" cy="114046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>Open rate/</a:t>
            </a:r>
            <a:r>
              <a:rPr lang="en-US" sz="4000" b="1" dirty="0"/>
              <a:t>Click-to-deliver </a:t>
            </a:r>
            <a:r>
              <a:rPr lang="en-US" sz="4000" b="1" dirty="0" smtClean="0"/>
              <a:t>rate (all email campaigns)</a:t>
            </a:r>
            <a:r>
              <a:rPr lang="en-US" sz="4000" b="1" dirty="0"/>
              <a:t/>
            </a:r>
            <a:br>
              <a:rPr lang="en-US" sz="4000" b="1" dirty="0"/>
            </a:br>
            <a:endParaRPr lang="en-US" sz="4000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92" y="1846263"/>
            <a:ext cx="8248742" cy="4022725"/>
          </a:xfr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583601"/>
              </p:ext>
            </p:extLst>
          </p:nvPr>
        </p:nvGraphicFramePr>
        <p:xfrm>
          <a:off x="10250534" y="5378450"/>
          <a:ext cx="70643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Packager Shell Object" showAsIcon="1" r:id="rId4" imgW="707040" imgH="491040" progId="Package">
                  <p:embed/>
                </p:oleObj>
              </mc:Choice>
              <mc:Fallback>
                <p:oleObj name="Packager Shell Object" showAsIcon="1" r:id="rId4" imgW="70704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50534" y="5378450"/>
                        <a:ext cx="706438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068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b="1" dirty="0"/>
              <a:t>Open rate/Click-to-deliver rate </a:t>
            </a:r>
            <a:r>
              <a:rPr lang="en-US" sz="4000" b="1" dirty="0" smtClean="0"/>
              <a:t>(per email campaign)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362" y="1973263"/>
            <a:ext cx="8392236" cy="4022725"/>
          </a:xfr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14519"/>
              </p:ext>
            </p:extLst>
          </p:nvPr>
        </p:nvGraphicFramePr>
        <p:xfrm>
          <a:off x="10322598" y="5505450"/>
          <a:ext cx="70643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Packager Shell Object" showAsIcon="1" r:id="rId4" imgW="707040" imgH="491040" progId="Package">
                  <p:embed/>
                </p:oleObj>
              </mc:Choice>
              <mc:Fallback>
                <p:oleObj name="Packager Shell Object" showAsIcon="1" r:id="rId4" imgW="70704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22598" y="5505450"/>
                        <a:ext cx="706438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125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/>
              <a:t>Subscriber retention rate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12" name="Content Placeholder 11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34" y="1922463"/>
            <a:ext cx="8212291" cy="4022725"/>
          </a:xfr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120755"/>
              </p:ext>
            </p:extLst>
          </p:nvPr>
        </p:nvGraphicFramePr>
        <p:xfrm>
          <a:off x="10232625" y="5454650"/>
          <a:ext cx="70643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Packager Shell Object" showAsIcon="1" r:id="rId4" imgW="707040" imgH="491040" progId="Package">
                  <p:embed/>
                </p:oleObj>
              </mc:Choice>
              <mc:Fallback>
                <p:oleObj name="Packager Shell Object" showAsIcon="1" r:id="rId4" imgW="70704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32625" y="5454650"/>
                        <a:ext cx="706438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327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Optimal (Website) Behavior Email </a:t>
            </a:r>
            <a:r>
              <a:rPr lang="en-US" sz="3600" b="1" dirty="0" smtClean="0"/>
              <a:t>Metric</a:t>
            </a:r>
            <a:br>
              <a:rPr lang="en-US" sz="3600" b="1" dirty="0" smtClean="0"/>
            </a:br>
            <a:r>
              <a:rPr lang="en-US" sz="3200" b="1" dirty="0" smtClean="0"/>
              <a:t>Bounce </a:t>
            </a:r>
            <a:r>
              <a:rPr lang="en-US" sz="3200" b="1" dirty="0"/>
              <a:t>Rate</a:t>
            </a:r>
            <a:endParaRPr lang="en-US" sz="3200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38" y="2024063"/>
            <a:ext cx="8381205" cy="4022725"/>
          </a:xfr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009042"/>
              </p:ext>
            </p:extLst>
          </p:nvPr>
        </p:nvGraphicFramePr>
        <p:xfrm>
          <a:off x="10200043" y="5556250"/>
          <a:ext cx="70643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Packager Shell Object" showAsIcon="1" r:id="rId4" imgW="707040" imgH="491040" progId="Package">
                  <p:embed/>
                </p:oleObj>
              </mc:Choice>
              <mc:Fallback>
                <p:oleObj name="Packager Shell Object" showAsIcon="1" r:id="rId4" imgW="70704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00043" y="5556250"/>
                        <a:ext cx="706438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2024063"/>
            <a:ext cx="170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Improvement</a:t>
            </a:r>
            <a:r>
              <a:rPr lang="en-US" dirty="0" smtClean="0"/>
              <a:t>  Pages </a:t>
            </a:r>
            <a:r>
              <a:rPr lang="en-US" dirty="0"/>
              <a:t>and calls to action you should test, and content that fails to deliver.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17082" y="2692400"/>
            <a:ext cx="16463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You’re still not safe even if </a:t>
            </a:r>
            <a:r>
              <a:rPr lang="en-US" dirty="0" smtClean="0"/>
              <a:t>this metric</a:t>
            </a:r>
            <a:r>
              <a:rPr lang="en-US" dirty="0"/>
              <a:t> is 0%, but </a:t>
            </a:r>
            <a:r>
              <a:rPr lang="en-US" dirty="0" smtClean="0">
                <a:solidFill>
                  <a:srgbClr val="FF0000"/>
                </a:solidFill>
              </a:rPr>
              <a:t>now </a:t>
            </a:r>
            <a:r>
              <a:rPr lang="en-US" dirty="0">
                <a:solidFill>
                  <a:srgbClr val="FF0000"/>
                </a:solidFill>
              </a:rPr>
              <a:t>you are in the game to get valuable business outcomes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3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232" y="1897063"/>
            <a:ext cx="8132495" cy="4022725"/>
          </a:xfr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744968"/>
              </p:ext>
            </p:extLst>
          </p:nvPr>
        </p:nvGraphicFramePr>
        <p:xfrm>
          <a:off x="10192727" y="5429250"/>
          <a:ext cx="70643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Packager Shell Object" showAsIcon="1" r:id="rId4" imgW="707040" imgH="491040" progId="Package">
                  <p:embed/>
                </p:oleObj>
              </mc:Choice>
              <mc:Fallback>
                <p:oleObj name="Packager Shell Object" showAsIcon="1" r:id="rId4" imgW="70704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92727" y="5429250"/>
                        <a:ext cx="706438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Location analysis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55232" y="1897063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Best “customers-users” from USA &amp; Greece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246</TotalTime>
  <Words>226</Words>
  <Application>Microsoft Office PowerPoint</Application>
  <PresentationFormat>Widescreen</PresentationFormat>
  <Paragraphs>40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Wingdings</vt:lpstr>
      <vt:lpstr>Retrospect</vt:lpstr>
      <vt:lpstr>Package</vt:lpstr>
      <vt:lpstr>Email performance</vt:lpstr>
      <vt:lpstr>Email campaigns analysis &amp; metrics</vt:lpstr>
      <vt:lpstr>Looks like customers prefer to open or click emails on specific days…</vt:lpstr>
      <vt:lpstr>Optimal Acquisition Email Metrics</vt:lpstr>
      <vt:lpstr>     Open rate/Click-to-deliver rate (all email campaigns) </vt:lpstr>
      <vt:lpstr>Open rate/Click-to-deliver rate (per email campaign) </vt:lpstr>
      <vt:lpstr>Subscriber retention rate </vt:lpstr>
      <vt:lpstr>Optimal (Website) Behavior Email Metric Bounce Rate</vt:lpstr>
      <vt:lpstr>Location analysis</vt:lpstr>
      <vt:lpstr>Random Forests  Can we predict the status of a user from email avtivity? </vt:lpstr>
      <vt:lpstr>      Principal Component Analysis (PCA)  Can we cluster users based on their activity ? </vt:lpstr>
      <vt:lpstr>Optimal Outcomes Email Metrics?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Demetra Zoulfou</dc:creator>
  <cp:lastModifiedBy>Demetra Zoulfou</cp:lastModifiedBy>
  <cp:revision>23</cp:revision>
  <dcterms:created xsi:type="dcterms:W3CDTF">2017-02-13T11:25:53Z</dcterms:created>
  <dcterms:modified xsi:type="dcterms:W3CDTF">2017-02-13T15:32:35Z</dcterms:modified>
</cp:coreProperties>
</file>